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7B297C0-FA87-4675-A061-50E5BD71EF48}">
  <a:tblStyle styleId="{D7B297C0-FA87-4675-A061-50E5BD71EF4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917983e40_3_30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g7917983e40_3_30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b9841f145_0_74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6b9841f145_0_74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b9841f145_0_24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6b9841f145_0_24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a53d3c089_3_1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7a53d3c089_3_1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b753e6d86_0_0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6b753e6d86_0_0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b753e6d86_2_22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6b753e6d86_2_22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b753e6d86_0_8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6b753e6d86_0_8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a53d3c089_2_10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7a53d3c089_2_10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a53d3c089_2_18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7a53d3c089_2_18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a53d3c089_2_26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7a53d3c089_2_26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a53d3c089_2_35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7a53d3c089_2_35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6b9841f145_0_47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g6b9841f145_0_47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a53d3c089_4_1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7a53d3c089_4_1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935979996_6_1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7935979996_6_1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935979996_0_26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7935979996_0_26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935979996_1_1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7935979996_1_1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935979996_1_9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7935979996_1_9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935979996_1_17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7935979996_1_17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935979996_1_25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7935979996_1_25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a53d3c089_5_6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7a53d3c089_5_6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7a53d3c089_9_1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7a53d3c089_9_1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a53d3c089_9_9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7a53d3c089_9_9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b9841f145_0_2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g6b9841f145_0_2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a53d3c089_9_17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7a53d3c089_9_17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935979996_1_46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7935979996_1_46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7935979996_1_55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7935979996_1_55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a53d3c089_9_30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7a53d3c089_9_30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7a53d3c089_9_39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7a53d3c089_9_39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7a53d3c089_9_47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7a53d3c089_9_47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a53d3c089_9_66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7a53d3c089_9_66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7a53d3c089_9_74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7a53d3c089_9_74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7a53d3c089_9_82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7a53d3c089_9_82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7a53d3c089_9_90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7a53d3c089_9_90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935979996_1_67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g7935979996_1_67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a53d3c089_9_106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7a53d3c089_9_106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7a53d3c089_9_98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7a53d3c089_9_98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7a53d3c089_9_114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7a53d3c089_9_114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7a53d3c089_9_123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7a53d3c089_9_123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7a53d3c089_9_133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7a53d3c089_9_133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7a53d3c089_3_84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7a53d3c089_3_84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7a53d3c089_3_76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7a53d3c089_3_76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7a53d3c089_3_92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7a53d3c089_3_92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7a53d3c089_3_100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7a53d3c089_3_100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7a53d3c089_3_119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7a53d3c089_3_119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917983e40_5_9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7917983e40_5_9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7a53d3c089_3_21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7a53d3c089_3_21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7a53d3c089_3_34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7a53d3c089_3_34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7a53d3c089_3_46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7a53d3c089_3_46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7a53d3c089_3_58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g7a53d3c089_3_58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7a53d3c089_3_68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7a53d3c089_3_68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917983e40_5_17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7917983e40_5_17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917983e40_5_30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7917983e40_5_30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917983e40_5_24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7917983e40_5_24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b9841f145_0_16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6b9841f145_0_16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 슬라이드">
  <p:cSld name="1_제목 슬라이드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1" i="0" sz="1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1" i="0" sz="1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1" i="0" sz="1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1" i="0" sz="1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1" i="0" sz="1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1" i="0" sz="1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1" i="0" sz="1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1" i="0" sz="1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1" i="0" sz="1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 b="0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기본틀">
  <p:cSld name="기본틀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Relationship Id="rId4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2.png"/><Relationship Id="rId4" Type="http://schemas.openxmlformats.org/officeDocument/2006/relationships/image" Target="../media/image3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1.png"/><Relationship Id="rId4" Type="http://schemas.openxmlformats.org/officeDocument/2006/relationships/image" Target="../media/image5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1.png"/><Relationship Id="rId4" Type="http://schemas.openxmlformats.org/officeDocument/2006/relationships/image" Target="../media/image5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6476400" y="0"/>
            <a:ext cx="26676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홈화면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홈화면 물건 리스트 행과 열 갯수 조정</a:t>
            </a:r>
            <a:r>
              <a:rPr lang="ko" sz="1000">
                <a:solidFill>
                  <a:schemeClr val="dk1"/>
                </a:solidFill>
              </a:rPr>
              <a:t>(협의사항)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로그인 전과 로그인 후 카테고리 변동사항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로그인 이후: 위시리스트, 메세지, 마이페이지 추가/ 회원가입 로그인 제외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검색란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검색란 클릭시 상세 페이지 추가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- </a:t>
            </a:r>
            <a:r>
              <a:rPr lang="ko" sz="1000"/>
              <a:t>필터링 (위치, 카테고리)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등록된 물건 카테고리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-가장 조회수가 높은 카테고리 순으로 리스트업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빌리고 싶은 물건 리스트(위시리스트)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-</a:t>
            </a:r>
            <a:r>
              <a:rPr lang="ko" sz="1000">
                <a:solidFill>
                  <a:schemeClr val="dk1"/>
                </a:solidFill>
              </a:rPr>
              <a:t>원하는 카테고리 빈도수 순대로 리스트업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-카테고리를 클릭하면, 위시리스트 게시판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카테고리, 위치, 상품상세페이지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겨울에 필요한 물건리스트(테마 물건 리스트)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팝업으로 띄워서 관리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 </a:t>
            </a:r>
            <a:r>
              <a:rPr b="1" lang="ko" sz="1000"/>
              <a:t>지역별 물건 리스트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-물건이 가장 많이 등록된 지역 순으로 기본 리스팅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-GPS 값이 있는 유저의 경우 유저의 위치와 가까운 순으로 리스팅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최고평점 물건리스트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공급자의 최고 평점 순으로 리스팅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62" name="Google Shape;62;p15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{D7B297C0-FA87-4675-A061-50E5BD71EF48}</a:tableStyleId>
              </a:tblPr>
              <a:tblGrid>
                <a:gridCol w="447850"/>
                <a:gridCol w="6186400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문서명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로그인전홈화면</a:t>
                      </a:r>
                      <a:endParaRPr sz="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로그인후홈화면</a:t>
                      </a:r>
                      <a:endParaRPr sz="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63" name="Google Shape;6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6174" y="373350"/>
            <a:ext cx="2730221" cy="47268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5"/>
          <p:cNvCxnSpPr/>
          <p:nvPr/>
        </p:nvCxnSpPr>
        <p:spPr>
          <a:xfrm>
            <a:off x="6227150" y="846600"/>
            <a:ext cx="303600" cy="207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73350"/>
            <a:ext cx="3681200" cy="320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/>
          <p:nvPr/>
        </p:nvSpPr>
        <p:spPr>
          <a:xfrm>
            <a:off x="7239000" y="0"/>
            <a:ext cx="19050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예약신청완료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예약신청이 완료되면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공급자에게 승낙 여부 알림 메세지 전송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전송된 메세지에는 취소조항에 대한 알림 포함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공급자가 요청을 승낙할시 자동 결제 후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결제 </a:t>
            </a:r>
            <a:r>
              <a:rPr lang="ko" sz="1000"/>
              <a:t>완료</a:t>
            </a:r>
            <a:r>
              <a:rPr lang="ko" sz="1000"/>
              <a:t> 페이지로 이동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공급자가 요청을 승낙할시 자동 결제 후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결제 완료 페이지로 이동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공급자가 요청을 승낙했으나, 결제 실패시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기본정보로 이동하여, 결제정보 수정요청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공급자가 요청을 거절할시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거절 메시지 전송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알림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웹:이메일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앱: 푸시, 이메일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공통: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- 카카오톡 채널 (선택)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- MMS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43" name="Google Shape;14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144" name="Google Shape;144;p24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{D7B297C0-FA87-4675-A061-50E5BD71EF48}</a:tableStyleId>
              </a:tblPr>
              <a:tblGrid>
                <a:gridCol w="488675"/>
                <a:gridCol w="675032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문서명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예약신청완료</a:t>
                      </a:r>
                      <a:endParaRPr sz="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5200"/>
            <a:ext cx="7239000" cy="4429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/>
          <p:nvPr/>
        </p:nvSpPr>
        <p:spPr>
          <a:xfrm>
            <a:off x="7239000" y="0"/>
            <a:ext cx="19050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공급자가 예약을 승낙하고 결제가 완료된 경우 본 페이지로 이동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다음을 누른 경우 공급자와의 채팅방으로 이동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알림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웹:이메일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앱: 푸시, 이메일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공통: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- 카카오톡 채널 (선택)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- MMS</a:t>
            </a:r>
            <a:endParaRPr sz="1000"/>
          </a:p>
        </p:txBody>
      </p:sp>
      <p:sp>
        <p:nvSpPr>
          <p:cNvPr id="151" name="Google Shape;15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5200"/>
            <a:ext cx="6518524" cy="3918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3" name="Google Shape;153;p25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{D7B297C0-FA87-4675-A061-50E5BD71EF48}</a:tableStyleId>
              </a:tblPr>
              <a:tblGrid>
                <a:gridCol w="488675"/>
                <a:gridCol w="675032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문서명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결제완료</a:t>
                      </a:r>
                      <a:endParaRPr sz="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/>
          <p:nvPr/>
        </p:nvSpPr>
        <p:spPr>
          <a:xfrm>
            <a:off x="7239000" y="0"/>
            <a:ext cx="19050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메세지 탭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메시지에 오버 마우스 시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1. </a:t>
            </a:r>
            <a:r>
              <a:rPr lang="ko" sz="1000"/>
              <a:t>메시지 확인하기 2. 알림 탭이 노출됨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메시지 확인하기</a:t>
            </a:r>
            <a:r>
              <a:rPr lang="ko" sz="1000"/>
              <a:t>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공급자, 사용자 메세지  페이지로 이동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알림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쉘리 프로모션 관련 내용, 예약확인, 예약거절, 결제완료, 거래확정, 위시리스트 관련 알림, 문의 및 신고사항 관련 알림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알림내용 클릭시 링크로 페이지 또는 팝업창으로 이동</a:t>
            </a:r>
            <a:endParaRPr sz="1000"/>
          </a:p>
        </p:txBody>
      </p:sp>
      <p:sp>
        <p:nvSpPr>
          <p:cNvPr id="159" name="Google Shape;15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160" name="Google Shape;160;p26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{D7B297C0-FA87-4675-A061-50E5BD71EF48}</a:tableStyleId>
              </a:tblPr>
              <a:tblGrid>
                <a:gridCol w="488675"/>
                <a:gridCol w="675032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문서명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메세지 탭</a:t>
                      </a:r>
                      <a:endParaRPr sz="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5200"/>
            <a:ext cx="7239000" cy="2121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/>
          <p:nvPr/>
        </p:nvSpPr>
        <p:spPr>
          <a:xfrm>
            <a:off x="7239000" y="0"/>
            <a:ext cx="19050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채팅 프로모션(선택)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채팅이 전혀 없는 경우, 팝업을 통해 프로모션 링크 제공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-프로모션 내용) 물건을 등록하면 쿠폰 발행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167" name="Google Shape;16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2425"/>
            <a:ext cx="6934200" cy="38968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9" name="Google Shape;169;p27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{D7B297C0-FA87-4675-A061-50E5BD71EF48}</a:tableStyleId>
              </a:tblPr>
              <a:tblGrid>
                <a:gridCol w="488675"/>
                <a:gridCol w="675032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문서명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메세지</a:t>
                      </a:r>
                      <a:endParaRPr sz="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/>
          <p:nvPr/>
        </p:nvSpPr>
        <p:spPr>
          <a:xfrm>
            <a:off x="7239000" y="0"/>
            <a:ext cx="19050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거래 취소시 출력되는 페이지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대여일로부터 48시간 이전 취소시 사용자는 전액 환불 받으나 이후에 취소한 경우 사용자는 30%만 환불 받을 수 있음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          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75" name="Google Shape;17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1950"/>
            <a:ext cx="6934200" cy="390048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7" name="Google Shape;177;p28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{D7B297C0-FA87-4675-A061-50E5BD71EF48}</a:tableStyleId>
              </a:tblPr>
              <a:tblGrid>
                <a:gridCol w="488675"/>
                <a:gridCol w="675032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문서명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메세지_취소하기</a:t>
                      </a:r>
                      <a:endParaRPr sz="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/>
          <p:nvPr/>
        </p:nvSpPr>
        <p:spPr>
          <a:xfrm>
            <a:off x="7256325" y="0"/>
            <a:ext cx="18876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chemeClr val="dk1"/>
                </a:solidFill>
              </a:rPr>
              <a:t>필수적인 기능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공급자: 대여취소, 쉘리에 신고하기, 이용약관 확인하기 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주문자: 대여취소, 쉘리에 신고하기, 이용약관 확인하기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/>
              <a:t>주문자 결제 완료 후</a:t>
            </a:r>
            <a:endParaRPr b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/>
              <a:t>공급자 거래에 승낙 여부 알림</a:t>
            </a:r>
            <a:endParaRPr b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/>
              <a:t>거절하면 거래 취소</a:t>
            </a:r>
            <a:endParaRPr b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/>
              <a:t>-&gt; 이용자에게 거래 취소 내용 </a:t>
            </a:r>
            <a:endParaRPr b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/>
              <a:t>승인하면 채팅방이 열려서 세부적인 내용 협의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</p:txBody>
      </p:sp>
      <p:sp>
        <p:nvSpPr>
          <p:cNvPr id="183" name="Google Shape;18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184" name="Google Shape;184;p29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{D7B297C0-FA87-4675-A061-50E5BD71EF48}</a:tableStyleId>
              </a:tblPr>
              <a:tblGrid>
                <a:gridCol w="488675"/>
                <a:gridCol w="675032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문서명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메세지_공급자입장1</a:t>
                      </a:r>
                      <a:endParaRPr sz="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85" name="Google Shape;1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5200"/>
            <a:ext cx="7239002" cy="3927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/>
          <p:nvPr/>
        </p:nvSpPr>
        <p:spPr>
          <a:xfrm>
            <a:off x="7256325" y="0"/>
            <a:ext cx="18876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</a:rPr>
              <a:t>공급자는 승낙 후 확인해야할 사항에 대해서 확인 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</p:txBody>
      </p:sp>
      <p:sp>
        <p:nvSpPr>
          <p:cNvPr id="191" name="Google Shape;19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192" name="Google Shape;192;p30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{D7B297C0-FA87-4675-A061-50E5BD71EF48}</a:tableStyleId>
              </a:tblPr>
              <a:tblGrid>
                <a:gridCol w="488675"/>
                <a:gridCol w="675032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문서명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메세지_공급자입장2</a:t>
                      </a:r>
                      <a:endParaRPr sz="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8774"/>
            <a:ext cx="7239000" cy="4124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/>
          <p:nvPr/>
        </p:nvSpPr>
        <p:spPr>
          <a:xfrm>
            <a:off x="7256325" y="0"/>
            <a:ext cx="18876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</a:rPr>
              <a:t>공급자는 승낙 후 확인해야할 사항에 대해서 확인하고 본격적으로 사용자와 채팅을 시작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</a:rPr>
              <a:t>쉘리메세지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쉘리는 자동적으로 사용자가 제시하였던 대여 및 반납시간대, 희망하는 장소와 공급자에게 하고 싶은 말에 대해서 채팅방에 정보제공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</a:rPr>
              <a:t>메세지 알림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채팅하는 당사자들이 확인하지 않은 새로운 메세지들은 도착할때마다 푸시알림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앱: 푸시알림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web인 경우 메시지 강조 표시 알림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chemeClr val="dk1"/>
                </a:solidFill>
              </a:rPr>
              <a:t>이미지, 링크첨부 가능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99" name="Google Shape;19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200" name="Google Shape;200;p31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{D7B297C0-FA87-4675-A061-50E5BD71EF48}</a:tableStyleId>
              </a:tblPr>
              <a:tblGrid>
                <a:gridCol w="488675"/>
                <a:gridCol w="675032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문서명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메세지_공급자입장3</a:t>
                      </a:r>
                      <a:endParaRPr sz="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01" name="Google Shape;2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8774"/>
            <a:ext cx="7239000" cy="4124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/>
          <p:nvPr/>
        </p:nvSpPr>
        <p:spPr>
          <a:xfrm>
            <a:off x="7256400" y="0"/>
            <a:ext cx="18876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</a:rPr>
              <a:t>거래시간의 만료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24시간 내에 당사자들간에 거래에 대한 문제가 발생하지 않아 신고가 되지 않으면 거래는 최종적으로 완료됨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</a:rPr>
              <a:t>메세지 알림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거래만료시간에 대해 푸시알림이 제공되고 24시간 이후에는 거래가 최종완료되었다는 푸시알림이 제공됨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207" name="Google Shape;20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208" name="Google Shape;208;p32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{D7B297C0-FA87-4675-A061-50E5BD71EF48}</a:tableStyleId>
              </a:tblPr>
              <a:tblGrid>
                <a:gridCol w="488675"/>
                <a:gridCol w="675032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문서명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메세지_공급자입장4</a:t>
                      </a:r>
                      <a:endParaRPr sz="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09" name="Google Shape;20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8947"/>
            <a:ext cx="7239000" cy="4094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/>
        </p:nvSpPr>
        <p:spPr>
          <a:xfrm>
            <a:off x="7256400" y="0"/>
            <a:ext cx="18876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</a:rPr>
              <a:t>공급자의 승낙이후 사용자는 확인해야할 사항에 대해 확인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215" name="Google Shape;21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216" name="Google Shape;216;p33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{D7B297C0-FA87-4675-A061-50E5BD71EF48}</a:tableStyleId>
              </a:tblPr>
              <a:tblGrid>
                <a:gridCol w="488675"/>
                <a:gridCol w="675032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문서명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메세지_사용자입장1</a:t>
                      </a:r>
                      <a:endParaRPr sz="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17" name="Google Shape;2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5200"/>
            <a:ext cx="7256400" cy="408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3825" y="3249350"/>
            <a:ext cx="1735800" cy="1150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/>
          <p:nvPr/>
        </p:nvSpPr>
        <p:spPr>
          <a:xfrm>
            <a:off x="7239000" y="0"/>
            <a:ext cx="19050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모든 물건 - 모두보기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기본 필터링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- 내 주변 위치 순 (기본설정)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- 리뷰 많은 순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- </a:t>
            </a:r>
            <a:r>
              <a:rPr lang="ko" sz="1000">
                <a:solidFill>
                  <a:schemeClr val="dk1"/>
                </a:solidFill>
              </a:rPr>
              <a:t>낮은 가격순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- 비싼 가격순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- 최근 등록순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찜하기/공유하기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-하트버튼 누르면 찜하기됨(로그인시에만 사용가능)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-Share 버튼 누르면 링크 및 SNS공유됨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72" name="Google Shape;72;p16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{D7B297C0-FA87-4675-A061-50E5BD71EF48}</a:tableStyleId>
              </a:tblPr>
              <a:tblGrid>
                <a:gridCol w="488675"/>
                <a:gridCol w="675032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문서명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모두보기</a:t>
                      </a:r>
                      <a:endParaRPr sz="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0000"/>
            <a:ext cx="6027236" cy="48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/>
          <p:nvPr/>
        </p:nvSpPr>
        <p:spPr>
          <a:xfrm>
            <a:off x="7256400" y="0"/>
            <a:ext cx="18876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chemeClr val="dk1"/>
                </a:solidFill>
              </a:rPr>
              <a:t>사용자</a:t>
            </a:r>
            <a:r>
              <a:rPr b="1" lang="ko" sz="900">
                <a:solidFill>
                  <a:schemeClr val="dk1"/>
                </a:solidFill>
              </a:rPr>
              <a:t>는 승낙 후 확인해야할 사항에 대해서 확인하고 본격적으로 공급자와 채팅을 시작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chemeClr val="dk1"/>
                </a:solidFill>
              </a:rPr>
              <a:t>쉘리메세지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쉘리는 자동적으로 사용자가 제시하였던 대여 및 반납시간대, 희망하는 장소와 공급자에게 하고 싶은 말에 대해서 채팅방에 정보제공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chemeClr val="dk1"/>
                </a:solidFill>
              </a:rPr>
              <a:t>메세지 알림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채팅하는 당사자들이 확인하지 않은 새로운 메세지들은 도착할때마다 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앱: 푸시알림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web인 경우 메시지 강조 표시 알림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</a:rPr>
              <a:t>이미지, 링크첨부 가능</a:t>
            </a:r>
            <a:endParaRPr b="1" sz="900">
              <a:solidFill>
                <a:schemeClr val="dk1"/>
              </a:solidFill>
            </a:endParaRPr>
          </a:p>
        </p:txBody>
      </p:sp>
      <p:sp>
        <p:nvSpPr>
          <p:cNvPr id="224" name="Google Shape;22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225" name="Google Shape;225;p34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{D7B297C0-FA87-4675-A061-50E5BD71EF48}</a:tableStyleId>
              </a:tblPr>
              <a:tblGrid>
                <a:gridCol w="488675"/>
                <a:gridCol w="675032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문서명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메세지_사용자입장2</a:t>
                      </a:r>
                      <a:endParaRPr sz="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26" name="Google Shape;22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3825" y="3249350"/>
            <a:ext cx="1735800" cy="1150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15200"/>
            <a:ext cx="7239000" cy="4071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/>
          <p:nvPr/>
        </p:nvSpPr>
        <p:spPr>
          <a:xfrm>
            <a:off x="7239000" y="0"/>
            <a:ext cx="19050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만족도평가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만족도에 대해서 전부 평가해야 확인버튼을 누를 수 있음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chemeClr val="dk1"/>
                </a:solidFill>
              </a:rPr>
              <a:t>메세지 알림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거래만료시간에 대해 푸시알림이 제공되고 24시간 이후에는 거래가 최종완료되었다는 푸시알림이 제공됨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233" name="Google Shape;23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234" name="Google Shape;23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3825" y="3249350"/>
            <a:ext cx="1735800" cy="1150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850" y="858850"/>
            <a:ext cx="6801115" cy="38043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6" name="Google Shape;236;p35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{D7B297C0-FA87-4675-A061-50E5BD71EF48}</a:tableStyleId>
              </a:tblPr>
              <a:tblGrid>
                <a:gridCol w="488675"/>
                <a:gridCol w="675032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문서명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메세지_사용자입장3</a:t>
                      </a:r>
                      <a:endParaRPr sz="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/>
          <p:nvPr/>
        </p:nvSpPr>
        <p:spPr>
          <a:xfrm>
            <a:off x="7239000" y="0"/>
            <a:ext cx="19050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회원가입 1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ko" sz="1000">
                <a:solidFill>
                  <a:schemeClr val="dk1"/>
                </a:solidFill>
              </a:rPr>
              <a:t>약관 동의 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42" name="Google Shape;24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243" name="Google Shape;24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5200"/>
            <a:ext cx="7162798" cy="4847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4" name="Google Shape;244;p36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{D7B297C0-FA87-4675-A061-50E5BD71EF48}</a:tableStyleId>
              </a:tblPr>
              <a:tblGrid>
                <a:gridCol w="488675"/>
                <a:gridCol w="675032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문서명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회원가입 1</a:t>
                      </a:r>
                      <a:endParaRPr sz="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/>
          <p:nvPr/>
        </p:nvSpPr>
        <p:spPr>
          <a:xfrm>
            <a:off x="7239000" y="0"/>
            <a:ext cx="19050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회원가입</a:t>
            </a:r>
            <a:endParaRPr b="1"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ko" sz="1000">
                <a:solidFill>
                  <a:schemeClr val="dk1"/>
                </a:solidFill>
              </a:rPr>
              <a:t>약관 동의 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ko" sz="1000">
                <a:solidFill>
                  <a:schemeClr val="dk1"/>
                </a:solidFill>
              </a:rPr>
              <a:t>회원가입 정보 작성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휴대폰 번호 인증</a:t>
            </a:r>
            <a:endParaRPr b="1"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ko" sz="1000">
                <a:solidFill>
                  <a:schemeClr val="dk1"/>
                </a:solidFill>
              </a:rPr>
              <a:t>본인인증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신원에 대한 정보 수집이 가능한지 확인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만약 PG 결제진행 과정에서 본인인증 정보를 수집할 수 있다면 휴대폰 인증으로 진행할 예정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50" name="Google Shape;25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251" name="Google Shape;25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6125" y="2840200"/>
            <a:ext cx="1650750" cy="1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15200"/>
            <a:ext cx="4127262" cy="4828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3" name="Google Shape;253;p37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{D7B297C0-FA87-4675-A061-50E5BD71EF48}</a:tableStyleId>
              </a:tblPr>
              <a:tblGrid>
                <a:gridCol w="488675"/>
                <a:gridCol w="675032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문서명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회원가입 2</a:t>
                      </a:r>
                      <a:endParaRPr sz="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/>
          <p:nvPr/>
        </p:nvSpPr>
        <p:spPr>
          <a:xfrm>
            <a:off x="7239000" y="0"/>
            <a:ext cx="19050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회원가입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ko" sz="1000">
                <a:solidFill>
                  <a:schemeClr val="dk1"/>
                </a:solidFill>
              </a:rPr>
              <a:t>약관 동의 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ko" sz="1000">
                <a:solidFill>
                  <a:schemeClr val="dk1"/>
                </a:solidFill>
              </a:rPr>
              <a:t>회원가입 정보 작성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ko" sz="1000">
                <a:solidFill>
                  <a:schemeClr val="dk1"/>
                </a:solidFill>
              </a:rPr>
              <a:t>가입 완료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59" name="Google Shape;25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260" name="Google Shape;260;p38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{D7B297C0-FA87-4675-A061-50E5BD71EF48}</a:tableStyleId>
              </a:tblPr>
              <a:tblGrid>
                <a:gridCol w="488675"/>
                <a:gridCol w="675032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문서명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회원가입 3</a:t>
                      </a:r>
                      <a:endParaRPr sz="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61" name="Google Shape;26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0000"/>
            <a:ext cx="5485143" cy="483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/>
          <p:nvPr/>
        </p:nvSpPr>
        <p:spPr>
          <a:xfrm>
            <a:off x="7239000" y="0"/>
            <a:ext cx="19050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로그인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ko" sz="1000">
                <a:solidFill>
                  <a:schemeClr val="dk1"/>
                </a:solidFill>
              </a:rPr>
              <a:t>로그인 창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아이디 저장/ 아이디 찾기/ 비밀번호 찾기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일반적인 폼으로 진행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67" name="Google Shape;26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268" name="Google Shape;26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5200"/>
            <a:ext cx="5405520" cy="48283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9" name="Google Shape;269;p39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{D7B297C0-FA87-4675-A061-50E5BD71EF48}</a:tableStyleId>
              </a:tblPr>
              <a:tblGrid>
                <a:gridCol w="488675"/>
                <a:gridCol w="675032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문서명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로그인1</a:t>
                      </a:r>
                      <a:endParaRPr sz="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/>
          <p:nvPr/>
        </p:nvSpPr>
        <p:spPr>
          <a:xfrm>
            <a:off x="7239000" y="0"/>
            <a:ext cx="19050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SNS 로그인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로그인 정보 없는 경우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ko" sz="1000">
                <a:solidFill>
                  <a:schemeClr val="dk1"/>
                </a:solidFill>
              </a:rPr>
              <a:t>SNS </a:t>
            </a:r>
            <a:r>
              <a:rPr lang="ko" sz="1000">
                <a:solidFill>
                  <a:schemeClr val="dk1"/>
                </a:solidFill>
              </a:rPr>
              <a:t>로그인 확인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ko" sz="1000">
                <a:solidFill>
                  <a:schemeClr val="dk1"/>
                </a:solidFill>
              </a:rPr>
              <a:t>회원가입 1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ko" sz="1000">
                <a:solidFill>
                  <a:schemeClr val="dk1"/>
                </a:solidFill>
              </a:rPr>
              <a:t>회원가입 2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ko" sz="1000">
                <a:solidFill>
                  <a:schemeClr val="dk1"/>
                </a:solidFill>
              </a:rPr>
              <a:t>회원가입 3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로그인 정보 있는 경우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ko" sz="1000">
                <a:solidFill>
                  <a:schemeClr val="dk1"/>
                </a:solidFill>
              </a:rPr>
              <a:t>로그인 창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ko" sz="1000">
                <a:solidFill>
                  <a:schemeClr val="dk1"/>
                </a:solidFill>
              </a:rPr>
              <a:t>SNS 로그인 확인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ko" sz="1000">
                <a:solidFill>
                  <a:schemeClr val="dk1"/>
                </a:solidFill>
              </a:rPr>
              <a:t>로그인 완료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75" name="Google Shape;275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276" name="Google Shape;27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5200"/>
            <a:ext cx="3590925" cy="35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0925" y="315200"/>
            <a:ext cx="3648076" cy="22196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8" name="Google Shape;278;p40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{D7B297C0-FA87-4675-A061-50E5BD71EF48}</a:tableStyleId>
              </a:tblPr>
              <a:tblGrid>
                <a:gridCol w="488675"/>
                <a:gridCol w="675032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문서명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SNS 로그인</a:t>
                      </a:r>
                      <a:endParaRPr sz="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1"/>
          <p:cNvSpPr/>
          <p:nvPr/>
        </p:nvSpPr>
        <p:spPr>
          <a:xfrm>
            <a:off x="7239000" y="0"/>
            <a:ext cx="19050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위시리스트 필터링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-카테고리별, 지역별로 필터링하여 검색할 수 있음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-카테고리, 지역, 글제목 중 어느 하나라도 입력하면 검색할 수 있음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-지역검색은 키워드를 인식하여 리스트식으로 드롭다운되어 선택할 수 있음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84" name="Google Shape;284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285" name="Google Shape;285;p41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{D7B297C0-FA87-4675-A061-50E5BD71EF48}</a:tableStyleId>
              </a:tblPr>
              <a:tblGrid>
                <a:gridCol w="488675"/>
                <a:gridCol w="675032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문서명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위시리스트_게시판</a:t>
                      </a:r>
                      <a:endParaRPr sz="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86" name="Google Shape;2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67600"/>
            <a:ext cx="6934200" cy="3900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2"/>
          <p:cNvSpPr/>
          <p:nvPr/>
        </p:nvSpPr>
        <p:spPr>
          <a:xfrm>
            <a:off x="7239000" y="0"/>
            <a:ext cx="19050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카테고리설정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위시리스트의 카테고리는 카테고리DB+기타카테고리로서 기타카테고리를 선택한 경우 고객이 생각하는 카테고리를 텍스트로 작성하여 게시할 수 있음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위치설정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물건이 필요한 위치를 기제공한 행정구역DB를 기반으로 설정할 수 있음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원하는 물건의 구체적인 정보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텍스트 및 사진 추가가능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92" name="Google Shape;292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293" name="Google Shape;293;p42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{D7B297C0-FA87-4675-A061-50E5BD71EF48}</a:tableStyleId>
              </a:tblPr>
              <a:tblGrid>
                <a:gridCol w="488675"/>
                <a:gridCol w="675032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문서명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위시리스트_글쓰기</a:t>
                      </a:r>
                      <a:endParaRPr sz="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94" name="Google Shape;29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67600"/>
            <a:ext cx="4077518" cy="452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3"/>
          <p:cNvSpPr/>
          <p:nvPr/>
        </p:nvSpPr>
        <p:spPr>
          <a:xfrm>
            <a:off x="7239000" y="0"/>
            <a:ext cx="19050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작성이 완료되었다는 팝업과 함께 위시리스트 게시판으로 돌아감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00" name="Google Shape;300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301" name="Google Shape;301;p43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{D7B297C0-FA87-4675-A061-50E5BD71EF48}</a:tableStyleId>
              </a:tblPr>
              <a:tblGrid>
                <a:gridCol w="488675"/>
                <a:gridCol w="675032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문서명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위시리스트_게시물 작성완료</a:t>
                      </a:r>
                      <a:endParaRPr sz="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02" name="Google Shape;30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67600"/>
            <a:ext cx="6934200" cy="3900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7239000" y="0"/>
            <a:ext cx="19050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홈화면-사이트맵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회원관리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내 아이템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빌린 아이템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관심목록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메세지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도움말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문의하기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이용약관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개인정보취급방침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위 항목은 기획된 페이지로 링크되어 이동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-SNS 연결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카카오톡 플러스친구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인스타그램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페이스북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위 SNS이미지 클릭시 쉘리 계정으로 이동(추후 계정 제공)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-사이트맵 수정 권한 필요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앱 스토어 등의 이미지 링크로 앱 스토어로 연결될 수 있도록 수정가능한 형태의 권한 부여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-적용범위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사이트맵은 물건등록 page와 물건 상세정보 – 예약하기 결제정보 page를 제외한 모든 page에 적용 </a:t>
            </a:r>
            <a:endParaRPr sz="1000"/>
          </a:p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5200"/>
            <a:ext cx="6755646" cy="4828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1" name="Google Shape;81;p17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{D7B297C0-FA87-4675-A061-50E5BD71EF48}</a:tableStyleId>
              </a:tblPr>
              <a:tblGrid>
                <a:gridCol w="488675"/>
                <a:gridCol w="675032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문서명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사이트맵</a:t>
                      </a:r>
                      <a:endParaRPr sz="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4"/>
          <p:cNvSpPr/>
          <p:nvPr/>
        </p:nvSpPr>
        <p:spPr>
          <a:xfrm>
            <a:off x="7239000" y="0"/>
            <a:ext cx="19050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수정하기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게시물을 작성한 고객에 대해서만 게시물을 수정할 수 있음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내 물건 등록하면서 작성자에게 알림 보내기 기능 및 내 물건 등록하기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-내 물건 등록하면서 작성자에게 알림 보내기에 체크하고 내 물건 등록하기 버튼을 누른 경우, 물건등록 절차에 돌입하며 정상적으로 물건이 등록되었을 때 해당 물건에 대한 알림이 위시리스트 작성자에 전달됨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-</a:t>
            </a:r>
            <a:r>
              <a:rPr lang="ko" sz="1000">
                <a:solidFill>
                  <a:schemeClr val="dk1"/>
                </a:solidFill>
              </a:rPr>
              <a:t>내 물건 등록하면서 작성자에게 알림 보내기에 체크하지 않고 내 물건 등록하기 버튼을 누른 경우, 기존의 물건등록절차를 그대로 밟게 됨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-알림방식 : 푸시 / 이메일 / 문자 / 인앱알림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-알림내용 : 위시리스트에 등록한 물건을 공급자가 등록하였으니 확인할 것, 24시간동안 해당 물건에 대한 독점권 부여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309" name="Google Shape;309;p44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{D7B297C0-FA87-4675-A061-50E5BD71EF48}</a:tableStyleId>
              </a:tblPr>
              <a:tblGrid>
                <a:gridCol w="488675"/>
                <a:gridCol w="675032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문서명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위시리스트_게시물</a:t>
                      </a:r>
                      <a:endParaRPr sz="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10" name="Google Shape;31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67600"/>
            <a:ext cx="6934200" cy="384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/>
          <p:nvPr/>
        </p:nvSpPr>
        <p:spPr>
          <a:xfrm>
            <a:off x="7239000" y="0"/>
            <a:ext cx="19050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</a:rPr>
              <a:t>마우스 오버 버튼 기능 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b="1" lang="ko" sz="900">
                <a:solidFill>
                  <a:schemeClr val="dk1"/>
                </a:solidFill>
              </a:rPr>
              <a:t>물건 편집</a:t>
            </a:r>
            <a:endParaRPr b="1" sz="9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b="1" lang="ko" sz="900">
                <a:solidFill>
                  <a:schemeClr val="dk1"/>
                </a:solidFill>
              </a:rPr>
              <a:t>게시글 확인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</a:rPr>
              <a:t>내 아이템&gt;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</a:rPr>
              <a:t>-내 아이템 현황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1.상품 공급자가 올린 내 아이템을 확인할수있는 버튼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2. 리스트중에 마우스를 사진위에 가져대면 그림과 같이 물건편집과 게시글 확인을 할수있음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3.주문자들의 찜갯수와 공유기능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</a:rPr>
              <a:t>-내 아이템 수익현황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상품공급자가 대여하므로써 수익관련의 관리하는 페이지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</a:rPr>
              <a:t>회원관리&gt;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상품공급자가 올린 내 아이템을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계약한 주문자들의 목록관리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</a:rPr>
              <a:t>관심목록&gt;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상품주문자들의 관점에서, 물건을 보고 찜한 상품들의 목록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</a:rPr>
              <a:t>빌린아이템&gt;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상품주문자가 대여한 물건 관리리스트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</a:rPr>
              <a:t>메세지&gt;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상품 공급자와 상품주문자들 간의 메세지 기능 제공 버튼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</a:rPr>
              <a:t>로그아웃&gt;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어플 사용자 로그아웃 버튼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316" name="Google Shape;316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317" name="Google Shape;31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5200"/>
            <a:ext cx="5455248" cy="481028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8" name="Google Shape;318;p45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{D7B297C0-FA87-4675-A061-50E5BD71EF48}</a:tableStyleId>
              </a:tblPr>
              <a:tblGrid>
                <a:gridCol w="488675"/>
                <a:gridCol w="675032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문서명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마이페이지_내 아이템_내 아이템 현황</a:t>
                      </a:r>
                      <a:endParaRPr sz="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/>
          <p:nvPr/>
        </p:nvSpPr>
        <p:spPr>
          <a:xfrm>
            <a:off x="7239000" y="0"/>
            <a:ext cx="19050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마이페이지_내 아이템-내 아이템 현황2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고객이 등록 물건의 정보를 수정할 수 있는 페이지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-물건의 이름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: 단순히 다시 이름을 입력한 후, 변경내용 저장하기 클릭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-물건의 카테고리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: 물건등록시와 같은 방식으로 카테고리 설정 후, 변경내용 저장하기 클릭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-물건사진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: 기존의 사진을 삭제할 뿐만 아니라 새롭게 사진을 추가할 수 있음, 수정 후 변경내용 저장하기 클릭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-물건주소변경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: 물건주소변경 버튼을 누르고 주소변경하면 (원래물건주소)란이 변경한 주소값으로 채워짐, 수정 후 변경내용 저장하기 클릭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-대여료 변경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: 대여료 변경 버튼을 누르면 대여료 변경 절차 돌입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324" name="Google Shape;324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325" name="Google Shape;325;p46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{D7B297C0-FA87-4675-A061-50E5BD71EF48}</a:tableStyleId>
              </a:tblPr>
              <a:tblGrid>
                <a:gridCol w="488675"/>
                <a:gridCol w="675032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문서명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마이페이지_내 아이템-내 아이템 현황2</a:t>
                      </a:r>
                      <a:endParaRPr sz="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26" name="Google Shape;32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5200"/>
            <a:ext cx="3551846" cy="4828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7"/>
          <p:cNvSpPr/>
          <p:nvPr/>
        </p:nvSpPr>
        <p:spPr>
          <a:xfrm>
            <a:off x="7239000" y="0"/>
            <a:ext cx="19050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대여료 설정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-대여료 함수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-대여료 설정한 수익 예측표 제시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-대여료 입력하지 않으면 예상 되는 수익 확인할 수 없음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예상되는 수익을 확인해보세요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대여 기간 3일 (기본 설정)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변경 가능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변경 일자에 따라서 예상 수익이 달라짐.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함수 제공할 예정.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저장 후, 마이페이지_내 아이템-내 아이템 현황2로 이동하여 변경사항 저장하기 클릭하여야 최종적으로 변경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32" name="Google Shape;332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333" name="Google Shape;333;p47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{D7B297C0-FA87-4675-A061-50E5BD71EF48}</a:tableStyleId>
              </a:tblPr>
              <a:tblGrid>
                <a:gridCol w="488675"/>
                <a:gridCol w="675032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문서명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대여료 재설정</a:t>
                      </a:r>
                      <a:endParaRPr sz="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34" name="Google Shape;33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67600"/>
            <a:ext cx="6934200" cy="38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8"/>
          <p:cNvSpPr/>
          <p:nvPr/>
        </p:nvSpPr>
        <p:spPr>
          <a:xfrm>
            <a:off x="7239000" y="0"/>
            <a:ext cx="19050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누적 수익금액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거래내역 상 표시되는 거래들의 수수료를 제외한 대여료의 총액을 출력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거래내역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-물건명 및 대여기간으로 필터링하여 거래내역 조회가능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-거래완료/거래중으로 항목 표기(승낙하지 않은 주문은 거래내역으로 보지 않음)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-초기에는 최신순으로 모든 거래내역이 리스팅되도록 함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40" name="Google Shape;340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341" name="Google Shape;341;p48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{D7B297C0-FA87-4675-A061-50E5BD71EF48}</a:tableStyleId>
              </a:tblPr>
              <a:tblGrid>
                <a:gridCol w="488675"/>
                <a:gridCol w="675032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문서명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마이페이지_내 아이템 수익현황</a:t>
                      </a:r>
                      <a:endParaRPr sz="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42" name="Google Shape;34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5200"/>
            <a:ext cx="7239000" cy="4068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9"/>
          <p:cNvSpPr/>
          <p:nvPr/>
        </p:nvSpPr>
        <p:spPr>
          <a:xfrm>
            <a:off x="5537300" y="0"/>
            <a:ext cx="36069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닉네임 변경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-실명 대신 닉네임 노출시키기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: 수정된 닉네임 또는 기존의 닉네임이 실명 대신에 노출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프로필 사진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-프로필 사진 업로드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: 사진 변경 절차 돌입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-프로필 사진 삭제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: 현재 등록된 사진을 삭제하고 기본 이미지로 장식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자기소개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: 공급자로서 소개될 때, 노출되는 자신을 소개하는 글을 관리할 수 있음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위치변경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: 앱에서는  GPS에 의해 위치를 자동적으로 보정하지만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웹에서는 제한될 수 있어 위치를 수동적으로 보정할 수 있는 기능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전화번호 변경하기 / 이메일 변경하기 / 비밀번호 변경하기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: 전화번호 및 이메일, 비밀번호 변경 기능 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쉘리 소식 설정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-프로모션 받기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: 프로모션과 관련된 알림 켜기/끄기 기능(거래에 필요한 알림은 받드시 받아야함)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카드등록 및 삭제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: 결제를 위한 카드등록, 삭제 절차 돌입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계좌번호 변경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: 공급자로서 대여료를 받을 때, 송금 받을 계좌 등록 절차 돌입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회원탈퇴하기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: 회원탈퇴하기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48" name="Google Shape;348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349" name="Google Shape;349;p49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{D7B297C0-FA87-4675-A061-50E5BD71EF48}</a:tableStyleId>
              </a:tblPr>
              <a:tblGrid>
                <a:gridCol w="433325"/>
                <a:gridCol w="510397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문서명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마이페이지_회원관리(회원정보변경)</a:t>
                      </a:r>
                      <a:endParaRPr sz="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50" name="Google Shape;3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3350"/>
            <a:ext cx="5537309" cy="4770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0"/>
          <p:cNvSpPr/>
          <p:nvPr/>
        </p:nvSpPr>
        <p:spPr>
          <a:xfrm>
            <a:off x="7239000" y="0"/>
            <a:ext cx="19050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변경할 닉네임을 작성하고 변경하기를 클릭하면 최종적으로 닉네임이 변경됨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56" name="Google Shape;356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357" name="Google Shape;357;p50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{D7B297C0-FA87-4675-A061-50E5BD71EF48}</a:tableStyleId>
              </a:tblPr>
              <a:tblGrid>
                <a:gridCol w="488675"/>
                <a:gridCol w="675032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문서명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마이페이지_회원정보변경_닉네임변경하기</a:t>
                      </a:r>
                      <a:endParaRPr sz="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58" name="Google Shape;35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5200"/>
            <a:ext cx="5743714" cy="482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1"/>
          <p:cNvSpPr/>
          <p:nvPr/>
        </p:nvSpPr>
        <p:spPr>
          <a:xfrm>
            <a:off x="7239000" y="0"/>
            <a:ext cx="19050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프로필삭제 삭제버튼을 클릭하면 기존 프로필사진을 삭제되고 기본이미지로 변경됨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기본이미지는 ‘쉘리스팟의 로고’로 함(변동가능)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64" name="Google Shape;364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365" name="Google Shape;365;p51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{D7B297C0-FA87-4675-A061-50E5BD71EF48}</a:tableStyleId>
              </a:tblPr>
              <a:tblGrid>
                <a:gridCol w="488675"/>
                <a:gridCol w="675032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문서명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마이페이지_회원정보변경_프로필사진 삭제</a:t>
                      </a:r>
                      <a:endParaRPr sz="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66" name="Google Shape;36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5200"/>
            <a:ext cx="6469186" cy="482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2"/>
          <p:cNvSpPr/>
          <p:nvPr/>
        </p:nvSpPr>
        <p:spPr>
          <a:xfrm>
            <a:off x="7239000" y="0"/>
            <a:ext cx="19050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프로필사진 변경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-사진 자르기 기능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: 업로드한 사진을 프레임에 맞춰서 잘라 업로드할 수 있는 기능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72" name="Google Shape;372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373" name="Google Shape;373;p52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{D7B297C0-FA87-4675-A061-50E5BD71EF48}</a:tableStyleId>
              </a:tblPr>
              <a:tblGrid>
                <a:gridCol w="488675"/>
                <a:gridCol w="675032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문서명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마이페이지_회원정보변경_프로필사진 변경</a:t>
                      </a:r>
                      <a:endParaRPr sz="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74" name="Google Shape;374;p52"/>
          <p:cNvPicPr preferRelativeResize="0"/>
          <p:nvPr/>
        </p:nvPicPr>
        <p:blipFill rotWithShape="1">
          <a:blip r:embed="rId3">
            <a:alphaModFix/>
          </a:blip>
          <a:srcRect b="-1179" l="2350" r="-2350" t="1180"/>
          <a:stretch/>
        </p:blipFill>
        <p:spPr>
          <a:xfrm>
            <a:off x="0" y="360050"/>
            <a:ext cx="5293502" cy="478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3"/>
          <p:cNvSpPr/>
          <p:nvPr/>
        </p:nvSpPr>
        <p:spPr>
          <a:xfrm>
            <a:off x="7239000" y="0"/>
            <a:ext cx="19050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휴대폰번호인증절차를 통한 휴대폰번호 변경절차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80" name="Google Shape;380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381" name="Google Shape;381;p53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{D7B297C0-FA87-4675-A061-50E5BD71EF48}</a:tableStyleId>
              </a:tblPr>
              <a:tblGrid>
                <a:gridCol w="488675"/>
                <a:gridCol w="675032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문서명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마이페이지_회원정보변경_전화번호변경</a:t>
                      </a:r>
                      <a:endParaRPr sz="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82" name="Google Shape;38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67600"/>
            <a:ext cx="6934200" cy="4272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>
            <a:off x="7239000" y="0"/>
            <a:ext cx="19050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검색란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-  </a:t>
            </a:r>
            <a:r>
              <a:rPr lang="ko" sz="1000"/>
              <a:t>검색란 오버 마우스시 </a:t>
            </a:r>
            <a:r>
              <a:rPr lang="ko" sz="1000"/>
              <a:t>필터링 (위치, 카테고리) </a:t>
            </a:r>
            <a:r>
              <a:rPr lang="ko" sz="1000"/>
              <a:t>박스 노출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카테고리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카테고리 DB 참조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검색 기능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검색 키워드(한자 이상), 위치, 카테고리 중 하나라도 입력되어 있으면 검색 가능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검색 결과 페이지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검색 키워드(한자 이상), 위치, 카테고리 결과 표시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검색 후 필터링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- </a:t>
            </a:r>
            <a:r>
              <a:rPr lang="ko" sz="1000">
                <a:solidFill>
                  <a:schemeClr val="dk1"/>
                </a:solidFill>
              </a:rPr>
              <a:t>관련도순 (기본 정렬)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- 리뷰 많은 순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- 낮은 가격순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- 비싼 가격순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- 최근 등록순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- 내 주변 위치 순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내 주변 위치 순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-위치정보가 있는 경우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: GPS 값이 있는 유저의 경우 유저의 위치와 가까운 순으로 리스팅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-위치정보가 없는 경우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: 물건이 가장 많이 등록된 지역 순으로 기본 리스팅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87" name="Google Shape;8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5200"/>
            <a:ext cx="4086675" cy="48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0450" y="743600"/>
            <a:ext cx="3008549" cy="3015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Google Shape;90;p18"/>
          <p:cNvCxnSpPr/>
          <p:nvPr/>
        </p:nvCxnSpPr>
        <p:spPr>
          <a:xfrm>
            <a:off x="6722325" y="1693200"/>
            <a:ext cx="594900" cy="1084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" name="Google Shape;91;p18"/>
          <p:cNvCxnSpPr/>
          <p:nvPr/>
        </p:nvCxnSpPr>
        <p:spPr>
          <a:xfrm flipH="1" rot="10800000">
            <a:off x="3530375" y="212000"/>
            <a:ext cx="3786900" cy="2939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92" name="Google Shape;92;p18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{D7B297C0-FA87-4675-A061-50E5BD71EF48}</a:tableStyleId>
              </a:tblPr>
              <a:tblGrid>
                <a:gridCol w="488675"/>
                <a:gridCol w="675032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문서명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검색창</a:t>
                      </a:r>
                      <a:endParaRPr sz="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4"/>
          <p:cNvSpPr/>
          <p:nvPr/>
        </p:nvSpPr>
        <p:spPr>
          <a:xfrm>
            <a:off x="7239000" y="0"/>
            <a:ext cx="19050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ko" sz="1000">
                <a:solidFill>
                  <a:schemeClr val="dk1"/>
                </a:solidFill>
              </a:rPr>
              <a:t>변경할 이메일 입력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ko" sz="1000">
                <a:solidFill>
                  <a:schemeClr val="dk1"/>
                </a:solidFill>
              </a:rPr>
              <a:t>인증코드를 해당 이메일로 발송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ko" sz="1000">
                <a:solidFill>
                  <a:schemeClr val="dk1"/>
                </a:solidFill>
              </a:rPr>
              <a:t>고객이 코드를 입력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ko" sz="1000">
                <a:solidFill>
                  <a:schemeClr val="dk1"/>
                </a:solidFill>
              </a:rPr>
              <a:t>인증하고 변경완료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88" name="Google Shape;388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389" name="Google Shape;389;p54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{D7B297C0-FA87-4675-A061-50E5BD71EF48}</a:tableStyleId>
              </a:tblPr>
              <a:tblGrid>
                <a:gridCol w="488675"/>
                <a:gridCol w="675032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문서명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마이페이지_회원정보변경_이메일변경</a:t>
                      </a:r>
                      <a:endParaRPr sz="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90" name="Google Shape;39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67600"/>
            <a:ext cx="6934200" cy="3900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5"/>
          <p:cNvSpPr/>
          <p:nvPr/>
        </p:nvSpPr>
        <p:spPr>
          <a:xfrm>
            <a:off x="7239000" y="0"/>
            <a:ext cx="19050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ko" sz="1000">
                <a:solidFill>
                  <a:schemeClr val="dk1"/>
                </a:solidFill>
              </a:rPr>
              <a:t>현재 비밀번호 입력 및 인증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ko" sz="1000">
                <a:solidFill>
                  <a:schemeClr val="dk1"/>
                </a:solidFill>
              </a:rPr>
              <a:t>변경할 비밀번호 및 비밀번호 확인 입력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ko" sz="1000">
                <a:solidFill>
                  <a:schemeClr val="dk1"/>
                </a:solidFill>
              </a:rPr>
              <a:t>인증하고 비밀번호 변경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96" name="Google Shape;396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397" name="Google Shape;397;p55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{D7B297C0-FA87-4675-A061-50E5BD71EF48}</a:tableStyleId>
              </a:tblPr>
              <a:tblGrid>
                <a:gridCol w="488675"/>
                <a:gridCol w="675032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문서명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마이페이지_회원정보변경_비밀번호변경</a:t>
                      </a:r>
                      <a:endParaRPr sz="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98" name="Google Shape;39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67600"/>
            <a:ext cx="5361187" cy="452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6"/>
          <p:cNvSpPr/>
          <p:nvPr/>
        </p:nvSpPr>
        <p:spPr>
          <a:xfrm>
            <a:off x="7239000" y="0"/>
            <a:ext cx="19050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결제카드 등록 및 삭제에 의하여 접속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결제카드 삭제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‘x’표시가 쳐진 박스를 클릭하면 “(카드사)(카드명) 결제카드를 삭제하시겠습니까?”라는 팝업창으로 되묻고 ‘네’에 의해 삭제 또는 ‘아니오’에 의해 팝업창 닫음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기본결제카드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우선적으로 사용할 결제카드를 선택할 수 있음 선택된 결제카드는 결제시에 우선적으로 노출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결제카드 추가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결제카드 추가 절차 돌입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404" name="Google Shape;404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405" name="Google Shape;405;p56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{D7B297C0-FA87-4675-A061-50E5BD71EF48}</a:tableStyleId>
              </a:tblPr>
              <a:tblGrid>
                <a:gridCol w="488675"/>
                <a:gridCol w="675032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문서명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마이페이지_회원정보변경_결제카드관리</a:t>
                      </a:r>
                      <a:endParaRPr sz="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06" name="Google Shape;40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67600"/>
            <a:ext cx="6934200" cy="4272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7"/>
          <p:cNvSpPr/>
          <p:nvPr/>
        </p:nvSpPr>
        <p:spPr>
          <a:xfrm>
            <a:off x="7239000" y="0"/>
            <a:ext cx="19050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결제카드 추가</a:t>
            </a:r>
            <a:endParaRPr b="1"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ko" sz="1000">
                <a:solidFill>
                  <a:schemeClr val="dk1"/>
                </a:solidFill>
              </a:rPr>
              <a:t>카드번호, 카드유효기간, cvc, 비밀번호 앞 2자리, 생년월일 입력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ko" sz="1000">
                <a:solidFill>
                  <a:schemeClr val="dk1"/>
                </a:solidFill>
              </a:rPr>
              <a:t>약관동의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ko" sz="1000">
                <a:solidFill>
                  <a:schemeClr val="dk1"/>
                </a:solidFill>
              </a:rPr>
              <a:t>결제카드추가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ko" sz="1000">
                <a:solidFill>
                  <a:schemeClr val="dk1"/>
                </a:solidFill>
              </a:rPr>
              <a:t>정보가 정상적이지 않을 경우,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412" name="Google Shape;412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413" name="Google Shape;413;p57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{D7B297C0-FA87-4675-A061-50E5BD71EF48}</a:tableStyleId>
              </a:tblPr>
              <a:tblGrid>
                <a:gridCol w="488675"/>
                <a:gridCol w="675032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문서명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마이페이지_회원정보변경_결제카드추가</a:t>
                      </a:r>
                      <a:endParaRPr sz="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14" name="Google Shape;41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67600"/>
            <a:ext cx="6934200" cy="4272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8"/>
          <p:cNvSpPr/>
          <p:nvPr/>
        </p:nvSpPr>
        <p:spPr>
          <a:xfrm>
            <a:off x="7239000" y="0"/>
            <a:ext cx="19050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계좌번호 변경</a:t>
            </a:r>
            <a:endParaRPr b="1"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ko" sz="1000">
                <a:solidFill>
                  <a:schemeClr val="dk1"/>
                </a:solidFill>
              </a:rPr>
              <a:t>변경할 계좌 은행명 입력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ko" sz="1000">
                <a:solidFill>
                  <a:schemeClr val="dk1"/>
                </a:solidFill>
              </a:rPr>
              <a:t>계좌번호 입력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ko" sz="1000">
                <a:solidFill>
                  <a:schemeClr val="dk1"/>
                </a:solidFill>
              </a:rPr>
              <a:t>계좌주가 자동적으로 출력됨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ko" sz="1000">
                <a:solidFill>
                  <a:schemeClr val="dk1"/>
                </a:solidFill>
              </a:rPr>
              <a:t>계좌주 확인하고 계좌번호 변경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20" name="Google Shape;420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421" name="Google Shape;421;p58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{D7B297C0-FA87-4675-A061-50E5BD71EF48}</a:tableStyleId>
              </a:tblPr>
              <a:tblGrid>
                <a:gridCol w="488675"/>
                <a:gridCol w="675032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문서명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마이페이지_회원정보변경_계좌번호변경</a:t>
                      </a:r>
                      <a:endParaRPr sz="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22" name="Google Shape;42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67600"/>
            <a:ext cx="6934200" cy="3900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9"/>
          <p:cNvSpPr/>
          <p:nvPr/>
        </p:nvSpPr>
        <p:spPr>
          <a:xfrm>
            <a:off x="7239000" y="0"/>
            <a:ext cx="19050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마이페이지-내가 찜한 물건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물건 게시글에서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♡(찜하기)를 클릭한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최신 순으로 리스팅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28" name="Google Shape;428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429" name="Google Shape;429;p59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{D7B297C0-FA87-4675-A061-50E5BD71EF48}</a:tableStyleId>
              </a:tblPr>
              <a:tblGrid>
                <a:gridCol w="488675"/>
                <a:gridCol w="675032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문서명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마이페이지_</a:t>
                      </a:r>
                      <a:r>
                        <a:rPr lang="ko" sz="600"/>
                        <a:t>내가 찜한 물건</a:t>
                      </a:r>
                      <a:endParaRPr sz="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30" name="Google Shape;43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5200"/>
            <a:ext cx="7239001" cy="30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0"/>
          <p:cNvSpPr/>
          <p:nvPr/>
        </p:nvSpPr>
        <p:spPr>
          <a:xfrm>
            <a:off x="7239000" y="0"/>
            <a:ext cx="19050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마이페이지- 내가 열람한 물건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물건 게시글을 클릭한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최신순으로 리스팅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36" name="Google Shape;436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437" name="Google Shape;437;p60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{D7B297C0-FA87-4675-A061-50E5BD71EF48}</a:tableStyleId>
              </a:tblPr>
              <a:tblGrid>
                <a:gridCol w="488675"/>
                <a:gridCol w="675032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문서명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마이페이지_내가 열람한 물건</a:t>
                      </a:r>
                      <a:endParaRPr sz="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38" name="Google Shape;43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5200"/>
            <a:ext cx="7239002" cy="3288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1"/>
          <p:cNvSpPr/>
          <p:nvPr/>
        </p:nvSpPr>
        <p:spPr>
          <a:xfrm>
            <a:off x="7239000" y="0"/>
            <a:ext cx="19050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빌린 아이템- 내가 빌린 물건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내가 빌린 내역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-물건명 및 대여기간으로 필터링하여 거래내역 조회가능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-거래완료/거래중으로 항목 표기(승낙하지 않은 주문은 거래내역으로 보지 않음)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-초기에는 최신순으로 모든 거래내역이 리스팅되도록 함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내가 빌린 내역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내가 빌린 물건 상태 4가지로 분류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결제완료</a:t>
            </a:r>
            <a:r>
              <a:rPr lang="ko" sz="1000">
                <a:solidFill>
                  <a:schemeClr val="dk1"/>
                </a:solidFill>
              </a:rPr>
              <a:t> (결제완료된 물건)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대여중</a:t>
            </a:r>
            <a:r>
              <a:rPr lang="ko" sz="1000">
                <a:solidFill>
                  <a:schemeClr val="dk1"/>
                </a:solidFill>
              </a:rPr>
              <a:t> (대여중인 물건)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반납완료</a:t>
            </a:r>
            <a:r>
              <a:rPr lang="ko" sz="1000">
                <a:solidFill>
                  <a:schemeClr val="dk1"/>
                </a:solidFill>
              </a:rPr>
              <a:t> (반납된 물건)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거래완료 </a:t>
            </a:r>
            <a:r>
              <a:rPr lang="ko" sz="1000">
                <a:solidFill>
                  <a:schemeClr val="dk1"/>
                </a:solidFill>
              </a:rPr>
              <a:t>(1.거래가 비정상적으로 완료된 물건 - 빨간색으로 표기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2. 거래가 정상적으로 완료된 물건 -  파랜색으로 표기)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물건 리스트 클릭시 주문한 물건 상태 페이지로 이동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44" name="Google Shape;444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445" name="Google Shape;445;p61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{D7B297C0-FA87-4675-A061-50E5BD71EF48}</a:tableStyleId>
              </a:tblPr>
              <a:tblGrid>
                <a:gridCol w="488675"/>
                <a:gridCol w="675032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문서명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dk1"/>
                          </a:solidFill>
                        </a:rPr>
                        <a:t>마이페이지-</a:t>
                      </a:r>
                      <a:r>
                        <a:rPr lang="ko" sz="600"/>
                        <a:t>빌린아이템 - 내가 빌린 물건</a:t>
                      </a:r>
                      <a:endParaRPr sz="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46" name="Google Shape;44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5200"/>
            <a:ext cx="7238999" cy="3797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2"/>
          <p:cNvSpPr/>
          <p:nvPr/>
        </p:nvSpPr>
        <p:spPr>
          <a:xfrm>
            <a:off x="7239000" y="0"/>
            <a:ext cx="19050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빌린 아이템- </a:t>
            </a:r>
            <a:r>
              <a:rPr b="1" lang="ko" sz="1000">
                <a:solidFill>
                  <a:schemeClr val="dk1"/>
                </a:solidFill>
              </a:rPr>
              <a:t>대여일정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-</a:t>
            </a:r>
            <a:r>
              <a:rPr lang="ko" sz="1000">
                <a:solidFill>
                  <a:schemeClr val="dk1"/>
                </a:solidFill>
              </a:rPr>
              <a:t>대여일정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대여한 물건의 일자에 따라 자동적으로 캘린더 기입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물건명, 물건상태가 표시됨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캘린더에 표시된 일정 클릭시 주문한 물건 상태 페이지로 이동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내가 빌린 물건 상태 4가지로 분류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52" name="Google Shape;452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453" name="Google Shape;453;p62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{D7B297C0-FA87-4675-A061-50E5BD71EF48}</a:tableStyleId>
              </a:tblPr>
              <a:tblGrid>
                <a:gridCol w="488675"/>
                <a:gridCol w="675032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문서명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dk1"/>
                          </a:solidFill>
                        </a:rPr>
                        <a:t>마이페이지- </a:t>
                      </a:r>
                      <a:r>
                        <a:rPr lang="ko" sz="600"/>
                        <a:t>빌린아이템 - </a:t>
                      </a:r>
                      <a:r>
                        <a:rPr lang="ko" sz="600"/>
                        <a:t>대여일정</a:t>
                      </a:r>
                      <a:endParaRPr sz="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54" name="Google Shape;45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1751"/>
            <a:ext cx="7238999" cy="4718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3"/>
          <p:cNvSpPr/>
          <p:nvPr/>
        </p:nvSpPr>
        <p:spPr>
          <a:xfrm>
            <a:off x="7239000" y="0"/>
            <a:ext cx="19050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마이페이지- 내가 </a:t>
            </a:r>
            <a:r>
              <a:rPr b="1" lang="ko" sz="1000">
                <a:solidFill>
                  <a:schemeClr val="dk1"/>
                </a:solidFill>
              </a:rPr>
              <a:t>빌린 아이템- </a:t>
            </a:r>
            <a:r>
              <a:rPr b="1" lang="ko" sz="1000">
                <a:solidFill>
                  <a:schemeClr val="dk1"/>
                </a:solidFill>
              </a:rPr>
              <a:t>물건 상태 페이지</a:t>
            </a:r>
            <a:r>
              <a:rPr b="1" lang="ko" sz="1000">
                <a:solidFill>
                  <a:schemeClr val="dk1"/>
                </a:solidFill>
              </a:rPr>
              <a:t> 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내가 빌린 내역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내가 빌린 물건 상태 4가지로 분류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결제완료</a:t>
            </a:r>
            <a:r>
              <a:rPr lang="ko" sz="1000">
                <a:solidFill>
                  <a:schemeClr val="dk1"/>
                </a:solidFill>
              </a:rPr>
              <a:t> (결제완료된 물건)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대여중</a:t>
            </a:r>
            <a:r>
              <a:rPr lang="ko" sz="1000">
                <a:solidFill>
                  <a:schemeClr val="dk1"/>
                </a:solidFill>
              </a:rPr>
              <a:t> (대여중인 물건)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반납완료</a:t>
            </a:r>
            <a:r>
              <a:rPr lang="ko" sz="1000">
                <a:solidFill>
                  <a:schemeClr val="dk1"/>
                </a:solidFill>
              </a:rPr>
              <a:t> (반납된 물건)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거래완료 </a:t>
            </a:r>
            <a:r>
              <a:rPr lang="ko" sz="1000">
                <a:solidFill>
                  <a:schemeClr val="dk1"/>
                </a:solidFill>
              </a:rPr>
              <a:t>(1.거래가 비정상적으로 완료된 물건 - 빨간색으로 표기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2. 거래가 정상적으로 완료된 물건 -  파랜색으로 표기)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물건 이미지 클릭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물건 주문 페이지로 이동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자세히 보기(이용약관) 클릭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이용약관 페이지로 이동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취소규정 참조 클릭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도움말-취소규정으로 이동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60" name="Google Shape;460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461" name="Google Shape;461;p63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{D7B297C0-FA87-4675-A061-50E5BD71EF48}</a:tableStyleId>
              </a:tblPr>
              <a:tblGrid>
                <a:gridCol w="488675"/>
                <a:gridCol w="675032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문서명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마이페이지- 내가 빌린 내역 - 물건 상태 페이지</a:t>
                      </a:r>
                      <a:endParaRPr sz="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62" name="Google Shape;46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0000"/>
            <a:ext cx="6215913" cy="48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/>
        </p:nvSpPr>
        <p:spPr>
          <a:xfrm>
            <a:off x="7239000" y="0"/>
            <a:ext cx="19050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로그인된 상태에서는 회원의 ‘이름’ 공개, 로그인되지 않았을 경우에는 회원님 안녕하세요라고 노출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1차적으로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1&gt; 1단계 - 대분류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      2단계- 중분류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      3단계 - 소분류 별로 카테고리로 분류 된다.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2&gt; 물건의 이름을 정한다.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3&gt;물건 사진 올리기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4&gt; 물건에 대한 설명을 적는다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: 물건에 관련한 링크를 게시할 수 있도록 함 </a:t>
            </a:r>
            <a:r>
              <a:rPr lang="ko" sz="1000"/>
              <a:t>또한 </a:t>
            </a:r>
            <a:r>
              <a:rPr lang="ko" sz="1000"/>
              <a:t>링크를 걸면 해당 페이지의 미리보기기능이 되도록 함(해당 링크 페이지의 일부분이 미리보기로 화면에 출력)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2차적으로 넘기기위해서는 하단의 다음버튼을 누른다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하나의 항목이라도 누락되면 다음으로 진행할 수 없음.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8" name="Google Shape;9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5200"/>
            <a:ext cx="3301387" cy="482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/>
        </p:nvSpPr>
        <p:spPr>
          <a:xfrm>
            <a:off x="7373050" y="105825"/>
            <a:ext cx="40641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7127" y="1072433"/>
            <a:ext cx="2235375" cy="374133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2" name="Google Shape;102;p19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{D7B297C0-FA87-4675-A061-50E5BD71EF48}</a:tableStyleId>
              </a:tblPr>
              <a:tblGrid>
                <a:gridCol w="488675"/>
                <a:gridCol w="675032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문서명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물건등록1</a:t>
                      </a:r>
                      <a:endParaRPr sz="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4"/>
          <p:cNvSpPr/>
          <p:nvPr/>
        </p:nvSpPr>
        <p:spPr>
          <a:xfrm>
            <a:off x="7239000" y="0"/>
            <a:ext cx="19050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도움말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도움말 검색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도움말 내의 질문 및 게시물에 대한 키워드 검색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자주 묻는 질문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질문 </a:t>
            </a:r>
            <a:r>
              <a:rPr lang="ko" sz="1000">
                <a:solidFill>
                  <a:schemeClr val="dk1"/>
                </a:solidFill>
              </a:rPr>
              <a:t>조회수가 가장 높은 순서대로 키워드 질문을 리스팅</a:t>
            </a:r>
            <a:r>
              <a:rPr lang="ko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관리자가 </a:t>
            </a:r>
            <a:r>
              <a:rPr lang="ko" sz="1000">
                <a:solidFill>
                  <a:schemeClr val="dk1"/>
                </a:solidFill>
              </a:rPr>
              <a:t>QnA게시물 처럼 작성할 수 </a:t>
            </a:r>
            <a:r>
              <a:rPr lang="ko" sz="1000">
                <a:solidFill>
                  <a:schemeClr val="dk1"/>
                </a:solidFill>
              </a:rPr>
              <a:t>있다.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질문에 대한 게시물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자주 묻는 질문 항목을 클릭하면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연관되는 게시물이 해당 란에 노출됨.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게시물은 관리자가 작성해서 게시할 수 있다.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468" name="Google Shape;468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469" name="Google Shape;469;p64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{D7B297C0-FA87-4675-A061-50E5BD71EF48}</a:tableStyleId>
              </a:tblPr>
              <a:tblGrid>
                <a:gridCol w="488675"/>
                <a:gridCol w="675032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문서명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도움말</a:t>
                      </a:r>
                      <a:endParaRPr sz="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70" name="Google Shape;47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0000"/>
            <a:ext cx="6098987" cy="48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5"/>
          <p:cNvSpPr/>
          <p:nvPr/>
        </p:nvSpPr>
        <p:spPr>
          <a:xfrm>
            <a:off x="7239000" y="0"/>
            <a:ext cx="19050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도움말 - 문의하기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도움말 - 문의하기 클릭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문의하기 페이지로 이동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질문 제목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질문 유형 대분류-중분류-소분류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선택하고 작성하여 문의등록.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76" name="Google Shape;476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477" name="Google Shape;477;p65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{D7B297C0-FA87-4675-A061-50E5BD71EF48}</a:tableStyleId>
              </a:tblPr>
              <a:tblGrid>
                <a:gridCol w="488675"/>
                <a:gridCol w="675032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문서명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도움말-</a:t>
                      </a:r>
                      <a:r>
                        <a:rPr lang="ko" sz="600"/>
                        <a:t>문의하기</a:t>
                      </a:r>
                      <a:endParaRPr sz="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78" name="Google Shape;47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0000"/>
            <a:ext cx="3297754" cy="483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7750" y="310000"/>
            <a:ext cx="3941252" cy="2152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6"/>
          <p:cNvSpPr/>
          <p:nvPr/>
        </p:nvSpPr>
        <p:spPr>
          <a:xfrm>
            <a:off x="7239000" y="0"/>
            <a:ext cx="19050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도움말 - 문의</a:t>
            </a:r>
            <a:r>
              <a:rPr b="1" lang="ko" sz="1000">
                <a:solidFill>
                  <a:schemeClr val="dk1"/>
                </a:solidFill>
              </a:rPr>
              <a:t>내역확인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도움말 - 문의</a:t>
            </a:r>
            <a:r>
              <a:rPr lang="ko" sz="1000">
                <a:solidFill>
                  <a:schemeClr val="dk1"/>
                </a:solidFill>
              </a:rPr>
              <a:t>내역보기 클릭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문의내역 페이지로 이동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문의한 유형, 문의 제목, 관리자 답변 여부, 문의 일시 확인 가능함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플랫폼 이용자의 문의내역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쉘리에 문의한 내역 열람 가능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문의한 내용 수정 불가능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추가 문의 가능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쉘리 관리자의 문의내역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관리자 페이지에서 열람과 문의에 대한 답변 작성 가능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85" name="Google Shape;485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486" name="Google Shape;486;p66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{D7B297C0-FA87-4675-A061-50E5BD71EF48}</a:tableStyleId>
              </a:tblPr>
              <a:tblGrid>
                <a:gridCol w="488675"/>
                <a:gridCol w="675032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문서명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도움말-문의</a:t>
                      </a:r>
                      <a:r>
                        <a:rPr lang="ko" sz="600"/>
                        <a:t>내역확인</a:t>
                      </a:r>
                      <a:endParaRPr sz="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87" name="Google Shape;48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5613" y="315200"/>
            <a:ext cx="1819275" cy="2666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8" name="Google Shape;488;p66"/>
          <p:cNvCxnSpPr/>
          <p:nvPr/>
        </p:nvCxnSpPr>
        <p:spPr>
          <a:xfrm rot="-5400000">
            <a:off x="5939600" y="1373825"/>
            <a:ext cx="2555700" cy="287400"/>
          </a:xfrm>
          <a:prstGeom prst="bentConnector3">
            <a:avLst>
              <a:gd fmla="val 100003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489" name="Google Shape;48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6901"/>
            <a:ext cx="5405626" cy="2843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7"/>
          <p:cNvSpPr/>
          <p:nvPr/>
        </p:nvSpPr>
        <p:spPr>
          <a:xfrm>
            <a:off x="7239000" y="0"/>
            <a:ext cx="19050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도움말-</a:t>
            </a:r>
            <a:r>
              <a:rPr b="1" lang="ko" sz="1000">
                <a:solidFill>
                  <a:schemeClr val="dk1"/>
                </a:solidFill>
              </a:rPr>
              <a:t>문의내역- </a:t>
            </a:r>
            <a:r>
              <a:rPr b="1" lang="ko" sz="1000">
                <a:solidFill>
                  <a:schemeClr val="dk1"/>
                </a:solidFill>
              </a:rPr>
              <a:t>관리자 미답변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문의 제목, 문의 유형 선택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문의 내용 확인가능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관리자 미답변시 문의 내용 삭제 가능.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추가 문의하기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문의하기 페이지로 이동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쉘리 관리자의 문의</a:t>
            </a:r>
            <a:r>
              <a:rPr b="1" lang="ko" sz="1000">
                <a:solidFill>
                  <a:schemeClr val="dk1"/>
                </a:solidFill>
              </a:rPr>
              <a:t>관리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관리자 페이지에서 열람과 문의에 대한 답변 작성 가능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문의한 user-ID를 확인하여, 질문 유형별로 분류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미답변 문의등록 순으로 리스팅 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95" name="Google Shape;495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496" name="Google Shape;496;p67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{D7B297C0-FA87-4675-A061-50E5BD71EF48}</a:tableStyleId>
              </a:tblPr>
              <a:tblGrid>
                <a:gridCol w="488675"/>
                <a:gridCol w="675032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문서명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도움말-문의내역-</a:t>
                      </a:r>
                      <a:r>
                        <a:rPr lang="ko" sz="600"/>
                        <a:t>관리자 미답변</a:t>
                      </a:r>
                      <a:endParaRPr sz="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97" name="Google Shape;49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5200"/>
            <a:ext cx="7238999" cy="3923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8"/>
          <p:cNvSpPr/>
          <p:nvPr/>
        </p:nvSpPr>
        <p:spPr>
          <a:xfrm>
            <a:off x="7239000" y="0"/>
            <a:ext cx="19050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도움말-문의내역- 관리자 답변</a:t>
            </a:r>
            <a:r>
              <a:rPr b="1" lang="ko" sz="1000">
                <a:solidFill>
                  <a:schemeClr val="dk1"/>
                </a:solidFill>
              </a:rPr>
              <a:t>완료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문의 제목, 문의 유형 선택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문의 내용 </a:t>
            </a:r>
            <a:r>
              <a:rPr lang="ko" sz="1000">
                <a:solidFill>
                  <a:schemeClr val="dk1"/>
                </a:solidFill>
              </a:rPr>
              <a:t>확인 가능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관리자 답변</a:t>
            </a:r>
            <a:r>
              <a:rPr lang="ko" sz="1000">
                <a:solidFill>
                  <a:schemeClr val="dk1"/>
                </a:solidFill>
              </a:rPr>
              <a:t>완료시</a:t>
            </a:r>
            <a:r>
              <a:rPr lang="ko" sz="1000">
                <a:solidFill>
                  <a:schemeClr val="dk1"/>
                </a:solidFill>
              </a:rPr>
              <a:t> 문의 내용 삭제 </a:t>
            </a:r>
            <a:r>
              <a:rPr lang="ko" sz="1000">
                <a:solidFill>
                  <a:schemeClr val="dk1"/>
                </a:solidFill>
              </a:rPr>
              <a:t>불가능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추가 문의하기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문의하기 페이지로 이동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쉘리 관리자의 문의관리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관리자 페이지에서 열람과 문의에 대한 답변 작성 가능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문의한 user-ID를 확인하여, 질문 유형별로 분류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미답변 문의등록 순으로 리스팅 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503" name="Google Shape;503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504" name="Google Shape;504;p68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{D7B297C0-FA87-4675-A061-50E5BD71EF48}</a:tableStyleId>
              </a:tblPr>
              <a:tblGrid>
                <a:gridCol w="488675"/>
                <a:gridCol w="675032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문서명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도움말-문의내역-관리자 답변</a:t>
                      </a:r>
                      <a:r>
                        <a:rPr lang="ko" sz="600"/>
                        <a:t>완료</a:t>
                      </a:r>
                      <a:endParaRPr sz="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505" name="Google Shape;50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5200"/>
            <a:ext cx="7239001" cy="39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/>
          <p:nvPr/>
        </p:nvSpPr>
        <p:spPr>
          <a:xfrm>
            <a:off x="7239000" y="0"/>
            <a:ext cx="19050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로그인된 상태에서는 회원의 ‘이름’ 공개, 로그인되지 않았을 경우에는 회원님 안녕하세요라고 노출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물건을 언제 구매하셨나요?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-달력으로 선택(선택사항)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대여료 설정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-대여료 함수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-대여료 설정한 수익 예측표 제시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-대여료 입력하지 않으면 예상 되는 수익 확인할 수 없음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예상되는 수익을 확인해보세요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대여 기간 3일 (기본 설정)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변경 가능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변경 일자에 따라서 예상 수익이 달라짐.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함수 제공할 예정.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물건의 위치를 알려주세요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-주소지 입력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-최근 등록한 물건 주소 불러오기(선택사항)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- 현재 위치 사용 (GPS 선택사항)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08" name="Google Shape;10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5200"/>
            <a:ext cx="4888461" cy="48282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0" name="Google Shape;110;p20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{D7B297C0-FA87-4675-A061-50E5BD71EF48}</a:tableStyleId>
              </a:tblPr>
              <a:tblGrid>
                <a:gridCol w="488675"/>
                <a:gridCol w="675032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문서명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물건등록2</a:t>
                      </a:r>
                      <a:endParaRPr sz="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/>
          <p:nvPr/>
        </p:nvSpPr>
        <p:spPr>
          <a:xfrm>
            <a:off x="7239000" y="0"/>
            <a:ext cx="19050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비로그인인 경우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물건등록2에서 로그인 페이지로 이동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로그인 후 물건등록3으로 이동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로그인 되어있는 경우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내 아이템으로 이동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내 계정 작업시에 페이지 작성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최종적으로 등록을 완료하고,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DB에 저장되고, 물건등록의 거래를 위한 필수적인 내용확인과 수정과 다른 물건을 추가로 등록할 수있는 화면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다른 물건 등록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다른 물건을 등록하도록 함(등록 1단계로)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등록한 물건 수정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내 물건현황으로 이동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16" name="Google Shape;11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61650"/>
            <a:ext cx="5195626" cy="3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9975" y="1282500"/>
            <a:ext cx="1775475" cy="2971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9" name="Google Shape;119;p21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{D7B297C0-FA87-4675-A061-50E5BD71EF48}</a:tableStyleId>
              </a:tblPr>
              <a:tblGrid>
                <a:gridCol w="488675"/>
                <a:gridCol w="675032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문서명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물건등록3</a:t>
                      </a:r>
                      <a:endParaRPr sz="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20" name="Google Shape;120;p21"/>
          <p:cNvSpPr txBox="1"/>
          <p:nvPr/>
        </p:nvSpPr>
        <p:spPr>
          <a:xfrm>
            <a:off x="5293525" y="9616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(물건의 ER스키마)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/>
          <p:nvPr/>
        </p:nvSpPr>
        <p:spPr>
          <a:xfrm>
            <a:off x="7239000" y="0"/>
            <a:ext cx="19050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물건 대여료</a:t>
            </a:r>
            <a:r>
              <a:rPr lang="ko" sz="1000"/>
              <a:t>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계산항목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1일 대여료 * 대여기간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장기대여 할인율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서비스 수수료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총계: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리뷰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리뷰는 물건을 직접 대여하고 사용해본 사용자만 게시할 수 있음 리뷰대댓글을 공급자가 게시할 수 있음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리뷰알림은 푸시로(공급자와 사용자 모두)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/>
              <a:t>당일반납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/>
              <a:t>1박2일이 아닌 하루안에 대여하고 반납하는 경우에 활용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/>
              <a:t>유사한 품목들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/>
              <a:t>소분류까지 완벽히 같은 품목부터 / 관련도순 리스팅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/>
              <a:t>이 공급자가 대여해주는 품목들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/>
              <a:t>같은 카테고리의 품목부터 리스팅</a:t>
            </a:r>
            <a:endParaRPr sz="1000"/>
          </a:p>
        </p:txBody>
      </p:sp>
      <p:sp>
        <p:nvSpPr>
          <p:cNvPr id="126" name="Google Shape;12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127" name="Google Shape;127;p22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{D7B297C0-FA87-4675-A061-50E5BD71EF48}</a:tableStyleId>
              </a:tblPr>
              <a:tblGrid>
                <a:gridCol w="488675"/>
                <a:gridCol w="675032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문서명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물건상세페이지</a:t>
                      </a:r>
                      <a:endParaRPr sz="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5200"/>
            <a:ext cx="3736251" cy="378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1875" y="315200"/>
            <a:ext cx="3322098" cy="378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/>
          <p:nvPr/>
        </p:nvSpPr>
        <p:spPr>
          <a:xfrm>
            <a:off x="7239000" y="0"/>
            <a:ext cx="19050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예약하기 기본정보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대여 및 반납시간대 입력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-표시는 AM/PM표시 없이 시간표시되도록(ex. 15:00)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-반납시간대 시작은 대여시간대 시작 이후여야하고 반납시간대는 다음날로 넘어가지 않음(즉 24시를 넘을 수 없음)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-숫자를 입력하는 방식으로 입력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카드정보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자동결제가 가능한 신용정보 수집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쿠폰번호 입력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쉘리스팟에서 발급한 코드를 입력하면 사용 가능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할인된 금액이 출력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35" name="Google Shape;13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136" name="Google Shape;136;p23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{D7B297C0-FA87-4675-A061-50E5BD71EF48}</a:tableStyleId>
              </a:tblPr>
              <a:tblGrid>
                <a:gridCol w="488675"/>
                <a:gridCol w="675032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문서명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예약하기 기본정보</a:t>
                      </a:r>
                      <a:endParaRPr sz="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5201"/>
            <a:ext cx="6560438" cy="482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